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44"/>
  </p:notesMasterIdLst>
  <p:sldIdLst>
    <p:sldId id="256" r:id="rId3"/>
    <p:sldId id="349" r:id="rId4"/>
    <p:sldId id="332" r:id="rId5"/>
    <p:sldId id="333" r:id="rId6"/>
    <p:sldId id="334" r:id="rId7"/>
    <p:sldId id="341" r:id="rId8"/>
    <p:sldId id="342" r:id="rId9"/>
    <p:sldId id="343" r:id="rId10"/>
    <p:sldId id="335" r:id="rId11"/>
    <p:sldId id="352" r:id="rId12"/>
    <p:sldId id="339" r:id="rId13"/>
    <p:sldId id="338" r:id="rId14"/>
    <p:sldId id="355" r:id="rId15"/>
    <p:sldId id="357" r:id="rId16"/>
    <p:sldId id="360" r:id="rId17"/>
    <p:sldId id="358" r:id="rId18"/>
    <p:sldId id="359" r:id="rId19"/>
    <p:sldId id="361" r:id="rId20"/>
    <p:sldId id="382" r:id="rId21"/>
    <p:sldId id="377" r:id="rId22"/>
    <p:sldId id="362" r:id="rId23"/>
    <p:sldId id="345" r:id="rId24"/>
    <p:sldId id="373" r:id="rId25"/>
    <p:sldId id="374" r:id="rId26"/>
    <p:sldId id="375" r:id="rId27"/>
    <p:sldId id="378" r:id="rId28"/>
    <p:sldId id="379" r:id="rId29"/>
    <p:sldId id="380" r:id="rId30"/>
    <p:sldId id="384" r:id="rId31"/>
    <p:sldId id="376" r:id="rId32"/>
    <p:sldId id="383" r:id="rId33"/>
    <p:sldId id="385" r:id="rId34"/>
    <p:sldId id="368" r:id="rId35"/>
    <p:sldId id="369" r:id="rId36"/>
    <p:sldId id="370" r:id="rId37"/>
    <p:sldId id="371" r:id="rId38"/>
    <p:sldId id="381" r:id="rId39"/>
    <p:sldId id="366" r:id="rId40"/>
    <p:sldId id="372" r:id="rId41"/>
    <p:sldId id="367" r:id="rId42"/>
    <p:sldId id="3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9394" autoAdjust="0"/>
  </p:normalViewPr>
  <p:slideViewPr>
    <p:cSldViewPr snapToGrid="0">
      <p:cViewPr varScale="1">
        <p:scale>
          <a:sx n="113" d="100"/>
          <a:sy n="113" d="100"/>
        </p:scale>
        <p:origin x="1992" y="102"/>
      </p:cViewPr>
      <p:guideLst>
        <p:guide orient="horz" pos="2304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81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12" Type="http://schemas.openxmlformats.org/officeDocument/2006/relationships/image" Target="../media/image80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9.wmf"/><Relationship Id="rId5" Type="http://schemas.openxmlformats.org/officeDocument/2006/relationships/image" Target="../media/image73.wmf"/><Relationship Id="rId10" Type="http://schemas.openxmlformats.org/officeDocument/2006/relationships/image" Target="../media/image78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83.wmf"/><Relationship Id="rId7" Type="http://schemas.openxmlformats.org/officeDocument/2006/relationships/image" Target="../media/image76.wmf"/><Relationship Id="rId2" Type="http://schemas.openxmlformats.org/officeDocument/2006/relationships/image" Target="../media/image82.wmf"/><Relationship Id="rId1" Type="http://schemas.openxmlformats.org/officeDocument/2006/relationships/image" Target="../media/image74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70.wmf"/><Relationship Id="rId9" Type="http://schemas.openxmlformats.org/officeDocument/2006/relationships/image" Target="../media/image7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8.wmf"/><Relationship Id="rId7" Type="http://schemas.openxmlformats.org/officeDocument/2006/relationships/image" Target="../media/image72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71.wmf"/><Relationship Id="rId5" Type="http://schemas.openxmlformats.org/officeDocument/2006/relationships/image" Target="../media/image89.wmf"/><Relationship Id="rId4" Type="http://schemas.openxmlformats.org/officeDocument/2006/relationships/image" Target="../media/image70.wmf"/><Relationship Id="rId9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https://www.pexels.com/photo/clear-glass-window-with-brown-and-white-wooden-frame-921294/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emf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xpls/abs_all.jsp?isnumber=4767846&amp;arnumber=4767851&amp;count=16&amp;index=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" Type="http://schemas.openxmlformats.org/officeDocument/2006/relationships/oleObject" Target="../embeddings/oleObject2.bin"/><Relationship Id="rId21" Type="http://schemas.openxmlformats.org/officeDocument/2006/relationships/image" Target="../media/image77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73.wmf"/><Relationship Id="rId17" Type="http://schemas.openxmlformats.org/officeDocument/2006/relationships/image" Target="../media/image75.wmf"/><Relationship Id="rId25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29" Type="http://schemas.openxmlformats.org/officeDocument/2006/relationships/image" Target="../media/image8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image" Target="../media/image78.wmf"/><Relationship Id="rId28" Type="http://schemas.openxmlformats.org/officeDocument/2006/relationships/oleObject" Target="../embeddings/oleObject15.bin"/><Relationship Id="rId10" Type="http://schemas.openxmlformats.org/officeDocument/2006/relationships/image" Target="../media/image72.wmf"/><Relationship Id="rId19" Type="http://schemas.openxmlformats.org/officeDocument/2006/relationships/image" Target="../media/image76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74.wmf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80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21.bin"/><Relationship Id="rId18" Type="http://schemas.openxmlformats.org/officeDocument/2006/relationships/image" Target="../media/image76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5.wmf"/><Relationship Id="rId20" Type="http://schemas.openxmlformats.org/officeDocument/2006/relationships/image" Target="../media/image7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70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7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31.bin"/><Relationship Id="rId18" Type="http://schemas.openxmlformats.org/officeDocument/2006/relationships/oleObject" Target="../embeddings/oleObject34.bin"/><Relationship Id="rId3" Type="http://schemas.openxmlformats.org/officeDocument/2006/relationships/oleObject" Target="../embeddings/oleObject26.bin"/><Relationship Id="rId21" Type="http://schemas.openxmlformats.org/officeDocument/2006/relationships/image" Target="../media/image91.wm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89.wmf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71.wmf"/><Relationship Id="rId10" Type="http://schemas.openxmlformats.org/officeDocument/2006/relationships/image" Target="../media/image70.wmf"/><Relationship Id="rId19" Type="http://schemas.openxmlformats.org/officeDocument/2006/relationships/image" Target="../media/image90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29.bin"/><Relationship Id="rId14" Type="http://schemas.openxmlformats.org/officeDocument/2006/relationships/oleObject" Target="../embeddings/oleObject3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2019-02-26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Intensity Changes on an </a:t>
            </a:r>
            <a:r>
              <a:rPr lang="en-US" dirty="0" smtClean="0"/>
              <a:t>Image (with Noise)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247" y="1706762"/>
            <a:ext cx="12402493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Effects of 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5" y="1801349"/>
            <a:ext cx="3685204" cy="3712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38" y="1007883"/>
            <a:ext cx="7002153" cy="5038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724" y="5190685"/>
            <a:ext cx="30818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Noisy input image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038" y="6074549"/>
            <a:ext cx="30818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Where is the edge?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Smoothing First and Applying a Derivative Operator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8" y="1009517"/>
            <a:ext cx="10764463" cy="60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Smoothing First and Applying a Derivative Operator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94265" y="1079268"/>
                <a:ext cx="1021926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dirty="0">
                    <a:latin typeface="Arial" pitchFamily="34" charset="0"/>
                    <a:ea typeface="Cambria Math" panose="02040503050406030204" pitchFamily="18" charset="0"/>
                    <a:cs typeface="Arial" pitchFamily="34" charset="0"/>
                  </a:rPr>
                  <a:t>Relationship with differentiation: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1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𝑭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∗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𝑯</m:t>
                            </m:r>
                          </m:e>
                        </m:d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𝑭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𝑯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𝑭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𝑯</m:t>
                    </m:r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2800" b="1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5" y="1079268"/>
                <a:ext cx="10219267" cy="738664"/>
              </a:xfrm>
              <a:prstGeom prst="rect">
                <a:avLst/>
              </a:prstGeom>
              <a:blipFill>
                <a:blip r:embed="rId2"/>
                <a:stretch>
                  <a:fillRect l="-1253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73668" y="1849739"/>
                <a:ext cx="1021926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𝒇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𝒉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b="1" dirty="0">
                  <a:latin typeface="Arial" pitchFamily="34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68" y="1849739"/>
                <a:ext cx="10219267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433" y="2404718"/>
            <a:ext cx="9224433" cy="41301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556" y="6286336"/>
            <a:ext cx="6124829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What is the advantage?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6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2D Edge Detection Filter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7896" y="5697054"/>
            <a:ext cx="377613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Gaussian kernel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36267" y="6120792"/>
            <a:ext cx="5096935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Derivative of Gaussian filter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46916" y="4547358"/>
                <a:ext cx="3338093" cy="753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6" y="4547358"/>
                <a:ext cx="3338093" cy="753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48551" y="4599039"/>
                <a:ext cx="1112677" cy="649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51" y="4599039"/>
                <a:ext cx="1112677" cy="6499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48551" y="2097139"/>
                <a:ext cx="1112676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en-US" sz="20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51" y="2097139"/>
                <a:ext cx="1112676" cy="597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71" y="2344758"/>
            <a:ext cx="5364480" cy="201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r="3883"/>
          <a:stretch/>
        </p:blipFill>
        <p:spPr>
          <a:xfrm>
            <a:off x="6877050" y="1285875"/>
            <a:ext cx="5156200" cy="2011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r="2817"/>
          <a:stretch/>
        </p:blipFill>
        <p:spPr>
          <a:xfrm>
            <a:off x="6877050" y="3918192"/>
            <a:ext cx="521335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2D Edge Detection </a:t>
            </a:r>
            <a:r>
              <a:rPr lang="en-US" dirty="0" smtClean="0"/>
              <a:t>Filter (Continue)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66435"/>
              </p:ext>
            </p:extLst>
          </p:nvPr>
        </p:nvGraphicFramePr>
        <p:xfrm>
          <a:off x="1875645" y="4468499"/>
          <a:ext cx="1849410" cy="1449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470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616470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48324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-1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L="119157" marR="119157" marT="59578" marB="59578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2284" y="6198704"/>
            <a:ext cx="3776132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Prewitt operator</a:t>
            </a:r>
            <a:endParaRPr lang="en-US" sz="20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50963"/>
          <a:stretch/>
        </p:blipFill>
        <p:spPr>
          <a:xfrm>
            <a:off x="436034" y="971346"/>
            <a:ext cx="3776132" cy="31790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06734" y="4824036"/>
            <a:ext cx="37761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Arial" pitchFamily="34" charset="0"/>
                <a:ea typeface="Cambria Math" panose="02040503050406030204" pitchFamily="18" charset="0"/>
                <a:cs typeface="Arial" pitchFamily="34" charset="0"/>
              </a:rPr>
              <a:t>?</a:t>
            </a:r>
            <a:endParaRPr lang="en-US" sz="2800" b="1" dirty="0">
              <a:latin typeface="Arial" pitchFamily="34" charset="0"/>
              <a:ea typeface="Cambria Math" panose="02040503050406030204" pitchFamily="18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239" r="3724"/>
          <a:stretch/>
        </p:blipFill>
        <p:spPr>
          <a:xfrm>
            <a:off x="7160684" y="971346"/>
            <a:ext cx="3754966" cy="31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0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Sobel Operator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312333"/>
            <a:ext cx="1011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Common approximation of derivative of Gaussian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3819"/>
              </p:ext>
            </p:extLst>
          </p:nvPr>
        </p:nvGraphicFramePr>
        <p:xfrm>
          <a:off x="2028045" y="2547498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959052"/>
              </p:ext>
            </p:extLst>
          </p:nvPr>
        </p:nvGraphicFramePr>
        <p:xfrm>
          <a:off x="7997045" y="2547498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-2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56749" y="2965666"/>
                <a:ext cx="34143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749" y="2965666"/>
                <a:ext cx="341439" cy="92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56515" y="2965666"/>
                <a:ext cx="341439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515" y="2965666"/>
                <a:ext cx="341439" cy="925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96521" y="4682706"/>
                <a:ext cx="4863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21" y="4682706"/>
                <a:ext cx="48635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59462" y="4682706"/>
                <a:ext cx="498470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462" y="4682706"/>
                <a:ext cx="498470" cy="531299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63973" y="5554194"/>
            <a:ext cx="1128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Sobel operator omits the 1/8 term because it does not make a difference for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40404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4" y="557784"/>
            <a:ext cx="10944311" cy="63002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Sobel </a:t>
            </a:r>
            <a:r>
              <a:rPr lang="en-US" dirty="0" smtClean="0"/>
              <a:t>Operator (Example)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45640" y="6160412"/>
                <a:ext cx="3286759" cy="46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6160412"/>
                <a:ext cx="3286759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28230" y="6269632"/>
                <a:ext cx="1907061" cy="438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𝜵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𝑿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𝒚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30" y="6269632"/>
                <a:ext cx="1907061" cy="4383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05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Comparison of Derivative Operators (Prewitt and Sobel)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4436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3264812"/>
                <a:ext cx="332232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87579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44360" y="622137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&gt;0.75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60" y="6221372"/>
                <a:ext cx="332232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75790" y="622137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&gt;0.75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0" y="6221372"/>
                <a:ext cx="332232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6" y="566383"/>
            <a:ext cx="11437087" cy="62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Laplacian of </a:t>
            </a:r>
            <a:r>
              <a:rPr lang="en-US" dirty="0" smtClean="0"/>
              <a:t>Gaussian (1D Example)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87" y="873000"/>
            <a:ext cx="8960626" cy="5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Edge Detection Applications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88882" y="1633495"/>
            <a:ext cx="4868943" cy="4295860"/>
            <a:chOff x="560307" y="2077425"/>
            <a:chExt cx="3356373" cy="2961322"/>
          </a:xfrm>
        </p:grpSpPr>
        <p:pic>
          <p:nvPicPr>
            <p:cNvPr id="3" name="Picture 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97" y="3632857"/>
              <a:ext cx="1426210" cy="1405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Pictur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4760" y="3632857"/>
              <a:ext cx="1391920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07" y="2077425"/>
              <a:ext cx="1426210" cy="1426210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0541176"/>
                </p:ext>
              </p:extLst>
            </p:nvPr>
          </p:nvGraphicFramePr>
          <p:xfrm>
            <a:off x="2490470" y="2077425"/>
            <a:ext cx="1426210" cy="1426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6" name="Visio" r:id="rId6" imgW="2781201" imgH="2781396" progId="Visio.Drawing.11">
                    <p:embed/>
                  </p:oleObj>
                </mc:Choice>
                <mc:Fallback>
                  <p:oleObj name="Visio" r:id="rId6" imgW="2781201" imgH="2781396" progId="Visio.Drawing.11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0470" y="2077425"/>
                          <a:ext cx="1426210" cy="142621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098" name="Picture 2" descr="Image result for AR mark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180" y="1616649"/>
            <a:ext cx="3595370" cy="42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3926" y="6116812"/>
            <a:ext cx="491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Crack detection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2915" y="6116812"/>
            <a:ext cx="491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Arial" pitchFamily="34" charset="0"/>
              </a:rPr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6290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Laplacian of Gaussian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047156"/>
            <a:ext cx="6955367" cy="260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98983" y="5537565"/>
                <a:ext cx="3634328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𝛁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𝝈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983" y="5537565"/>
                <a:ext cx="3634328" cy="81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71107" y="5543445"/>
                <a:ext cx="2502160" cy="564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107" y="5543445"/>
                <a:ext cx="2502160" cy="564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36720" y="1293257"/>
                <a:ext cx="1753557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𝛁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𝒉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720" y="1293257"/>
                <a:ext cx="1753557" cy="440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36990"/>
              </p:ext>
            </p:extLst>
          </p:nvPr>
        </p:nvGraphicFramePr>
        <p:xfrm>
          <a:off x="8132512" y="2401482"/>
          <a:ext cx="2423304" cy="1899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68">
                  <a:extLst>
                    <a:ext uri="{9D8B030D-6E8A-4147-A177-3AD203B41FA5}">
                      <a16:colId xmlns:a16="http://schemas.microsoft.com/office/drawing/2014/main" val="824280136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3973727857"/>
                    </a:ext>
                  </a:extLst>
                </a:gridCol>
                <a:gridCol w="807768">
                  <a:extLst>
                    <a:ext uri="{9D8B030D-6E8A-4147-A177-3AD203B41FA5}">
                      <a16:colId xmlns:a16="http://schemas.microsoft.com/office/drawing/2014/main" val="2896104067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033986438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4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3815884517"/>
                  </a:ext>
                </a:extLst>
              </a:tr>
              <a:tr h="6332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-1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</a:t>
                      </a:r>
                      <a:endParaRPr lang="en-US" sz="1800" b="1" dirty="0"/>
                    </a:p>
                  </a:txBody>
                  <a:tcPr marL="156133" marR="156133" marT="78066" marB="78066" anchor="ctr"/>
                </a:tc>
                <a:extLst>
                  <a:ext uri="{0D108BD9-81ED-4DB2-BD59-A6C34878D82A}">
                    <a16:rowId xmlns:a16="http://schemas.microsoft.com/office/drawing/2014/main" val="4239061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5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 Issues for Gradient-based Edge Detection </a:t>
            </a:r>
            <a:endParaRPr lang="en-US" dirty="0"/>
          </a:p>
        </p:txBody>
      </p:sp>
      <p:sp>
        <p:nvSpPr>
          <p:cNvPr id="3" name="Rectangle 7"/>
          <p:cNvSpPr txBox="1">
            <a:spLocks noChangeArrowheads="1"/>
          </p:cNvSpPr>
          <p:nvPr/>
        </p:nvSpPr>
        <p:spPr>
          <a:xfrm>
            <a:off x="487678" y="7179733"/>
            <a:ext cx="11704322" cy="8669868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  <a:defRPr/>
            </a:pPr>
            <a:endParaRPr 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676" y="2969297"/>
            <a:ext cx="3346428" cy="36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333" y="1091424"/>
            <a:ext cx="11456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gradient magnitude is large along a thick “trail” or “ridge,” so how do we identify the actual edge points?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How do we link the edge points to form curves?</a:t>
            </a:r>
          </a:p>
        </p:txBody>
      </p:sp>
    </p:spTree>
    <p:extLst>
      <p:ext uri="{BB962C8B-B14F-4D97-AF65-F5344CB8AC3E}">
        <p14:creationId xmlns:p14="http://schemas.microsoft.com/office/powerpoint/2010/main" val="231249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Canny Edge Detector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333" y="1072277"/>
            <a:ext cx="1145614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This is probably the most widely used edge detector in computer vision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Theoretical model: step-edges corrupted by additive Gaussian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charset="0"/>
              </a:rPr>
              <a:t>J. Canny, </a:t>
            </a:r>
            <a:r>
              <a:rPr lang="en-US" altLang="en-US" b="1" i="1" dirty="0">
                <a:latin typeface="Arial" charset="0"/>
                <a:hlinkClick r:id="rId2"/>
              </a:rPr>
              <a:t>A Computational Approach To Edge Detection</a:t>
            </a:r>
            <a:r>
              <a:rPr lang="en-US" altLang="en-US" dirty="0">
                <a:latin typeface="Arial" charset="0"/>
              </a:rPr>
              <a:t>, IEEE Trans. Pattern Analysis and Machine Intelligence, 8:679-714, 1986.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Steps</a:t>
            </a:r>
            <a:endParaRPr lang="en-US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Filter image with x, y derivatives of Gaussian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Find magnitude and orientation of gradient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Non-maximum suppression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Thin </a:t>
            </a:r>
            <a:r>
              <a:rPr lang="en-US" dirty="0">
                <a:latin typeface="Arial" pitchFamily="34" charset="0"/>
                <a:cs typeface="Arial" pitchFamily="34" charset="0"/>
              </a:rPr>
              <a:t>multi-pixel wide “ridges” down to single pixel width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Thresholding</a:t>
            </a:r>
            <a:r>
              <a:rPr lang="en-US" dirty="0">
                <a:latin typeface="Arial" pitchFamily="34" charset="0"/>
                <a:cs typeface="Arial" pitchFamily="34" charset="0"/>
              </a:rPr>
              <a:t> and linking (hysteresis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): Define </a:t>
            </a:r>
            <a:r>
              <a:rPr lang="en-US" dirty="0">
                <a:latin typeface="Arial" pitchFamily="34" charset="0"/>
                <a:cs typeface="Arial" pitchFamily="34" charset="0"/>
              </a:rPr>
              <a:t>two thresholds: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low and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high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and use </a:t>
            </a:r>
            <a:r>
              <a:rPr lang="en-US" dirty="0">
                <a:latin typeface="Arial" pitchFamily="34" charset="0"/>
                <a:cs typeface="Arial" pitchFamily="34" charset="0"/>
              </a:rPr>
              <a:t>the high threshold to start edge curves and the low threshold to continue them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MATLAB: edge(image, ‘canny’)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6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Original Image and Its Gradient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-1149392" y="1083733"/>
            <a:ext cx="8208011" cy="5412317"/>
          </a:xfrm>
          <a:prstGeom prst="rect">
            <a:avLst/>
          </a:prstGeom>
        </p:spPr>
        <p:txBody>
          <a:bodyPr/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en-US" dirty="0" smtClean="0"/>
              <a:t>original image (Lena)</a:t>
            </a:r>
            <a:endParaRPr lang="en-US" altLang="en-US" dirty="0"/>
          </a:p>
        </p:txBody>
      </p:sp>
      <p:pic>
        <p:nvPicPr>
          <p:cNvPr id="4" name="Picture 4" descr="l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" y="2036304"/>
            <a:ext cx="4376339" cy="437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017122" y="1083733"/>
            <a:ext cx="2483776" cy="2743144"/>
            <a:chOff x="5954891" y="1083733"/>
            <a:chExt cx="4443307" cy="4907299"/>
          </a:xfrm>
        </p:grpSpPr>
        <p:pic>
          <p:nvPicPr>
            <p:cNvPr id="5" name="Picture 5" descr="C:\Documents and Settings\Derek Hoiem\My Documents\Classes\Spring10 - Computer Vision\figs\7\lena_gmag_x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083733"/>
              <a:ext cx="4161085" cy="4161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5954891" y="5385382"/>
              <a:ext cx="4443307" cy="60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charset="0"/>
                </a:rPr>
                <a:t>X-Derivative of Gaussian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193531" y="1083733"/>
            <a:ext cx="2488565" cy="2743144"/>
            <a:chOff x="4744702" y="2817707"/>
            <a:chExt cx="4443307" cy="4897856"/>
          </a:xfrm>
        </p:grpSpPr>
        <p:pic>
          <p:nvPicPr>
            <p:cNvPr id="8" name="Picture 6" descr="C:\Documents and Settings\Derek Hoiem\My Documents\Classes\Spring10 - Computer Vision\figs\7\lena_gmag_y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463" y="2817707"/>
              <a:ext cx="4161084" cy="4161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7"/>
            <p:cNvSpPr txBox="1">
              <a:spLocks noChangeArrowheads="1"/>
            </p:cNvSpPr>
            <p:nvPr/>
          </p:nvSpPr>
          <p:spPr bwMode="auto">
            <a:xfrm>
              <a:off x="4744702" y="7111078"/>
              <a:ext cx="4443307" cy="604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ctr">
                <a:spcBef>
                  <a:spcPct val="0"/>
                </a:spcBef>
                <a:buFontTx/>
                <a:buNone/>
                <a:defRPr sz="1600"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400">
                  <a:latin typeface="Calibri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000">
                  <a:latin typeface="Calibri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charset="0"/>
                </a:defRPr>
              </a:lvl9pPr>
            </a:lstStyle>
            <a:p>
              <a:r>
                <a:rPr lang="en-US" altLang="en-US" dirty="0"/>
                <a:t>Y-Derivative of Gaussian</a:t>
              </a:r>
            </a:p>
          </p:txBody>
        </p:sp>
      </p:grpSp>
      <p:pic>
        <p:nvPicPr>
          <p:cNvPr id="11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56" y="3881048"/>
            <a:ext cx="2380316" cy="238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6621860" y="6326773"/>
            <a:ext cx="44433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FontTx/>
              <a:buNone/>
              <a:defRPr sz="1600"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charset="0"/>
              </a:defRPr>
            </a:lvl9pPr>
          </a:lstStyle>
          <a:p>
            <a:r>
              <a:rPr lang="en-US" altLang="en-US" dirty="0"/>
              <a:t>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244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Finding Edges</a:t>
            </a:r>
            <a:endParaRPr lang="en-US" dirty="0"/>
          </a:p>
        </p:txBody>
      </p:sp>
      <p:pic>
        <p:nvPicPr>
          <p:cNvPr id="3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80" y="1220133"/>
            <a:ext cx="5157769" cy="515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2" t="22143" r="15611" b="70470"/>
          <a:stretch/>
        </p:blipFill>
        <p:spPr bwMode="auto">
          <a:xfrm>
            <a:off x="7334250" y="1733550"/>
            <a:ext cx="2271237" cy="239077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14850" y="2486025"/>
            <a:ext cx="342900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14850" y="1733550"/>
            <a:ext cx="2819400" cy="752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14850" y="2828925"/>
            <a:ext cx="2819400" cy="12954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Non-maximum Suppression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85" y="1305560"/>
            <a:ext cx="3482340" cy="348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260" y="1305560"/>
            <a:ext cx="3571240" cy="357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5333" y="5402581"/>
            <a:ext cx="11456142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Check if pixel is local maximum along gradient direction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Requires interpolating pixels p and 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667" y="5248270"/>
            <a:ext cx="5244813" cy="118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Non-maximum Suppression</a:t>
            </a:r>
            <a:endParaRPr lang="en-US" dirty="0"/>
          </a:p>
        </p:txBody>
      </p:sp>
      <p:pic>
        <p:nvPicPr>
          <p:cNvPr id="3" name="Picture 2" descr="C:\Documents and Settings\Derek Hoiem\My Documents\Classes\Spring10 - Computer Vision\figs\7\lena_grad_th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603" y="1363557"/>
            <a:ext cx="5246793" cy="524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Hysteresis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3" name="Picture 2" descr="C:\Documents and Settings\Derek Hoiem\My Documents\Classes\Spring10 - Computer Vision\figs\7\lena_hysteres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0" y="1076961"/>
            <a:ext cx="5495290" cy="549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6855" y="1076961"/>
            <a:ext cx="46208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Threshold at low/high levels to get weak/strong edge pixels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Do connected components, starting from strong edge pixels</a:t>
            </a:r>
          </a:p>
        </p:txBody>
      </p:sp>
    </p:spTree>
    <p:extLst>
      <p:ext uri="{BB962C8B-B14F-4D97-AF65-F5344CB8AC3E}">
        <p14:creationId xmlns:p14="http://schemas.microsoft.com/office/powerpoint/2010/main" val="8080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Final Canny Edges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04875" y="1193590"/>
            <a:ext cx="10031412" cy="5350086"/>
            <a:chOff x="0" y="2384214"/>
            <a:chExt cx="13004800" cy="6935893"/>
          </a:xfrm>
        </p:grpSpPr>
        <p:pic>
          <p:nvPicPr>
            <p:cNvPr id="3" name="Picture 4" descr="len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84214"/>
              <a:ext cx="6935893" cy="693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 descr="C:\Documents and Settings\Derek Hoiem\My Documents\Classes\Spring10 - Computer Vision\figs\7\lena_canny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8907" y="2384214"/>
              <a:ext cx="6935893" cy="693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848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(Revisit) Effect </a:t>
            </a:r>
            <a:r>
              <a:rPr lang="en-US" dirty="0"/>
              <a:t>of Gaussian Window </a:t>
            </a:r>
            <a:r>
              <a:rPr lang="en-US" dirty="0" smtClean="0"/>
              <a:t>Sizes</a:t>
            </a:r>
            <a:endParaRPr lang="en-US" dirty="0"/>
          </a:p>
        </p:txBody>
      </p:sp>
      <p:pic>
        <p:nvPicPr>
          <p:cNvPr id="6" name="Picture 1" descr="C:\Users\cmyeum\AppData\Local\Temp\ConnectorClipboard6191466968647178601\image15494811329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6"/>
          <a:stretch/>
        </p:blipFill>
        <p:spPr bwMode="auto">
          <a:xfrm>
            <a:off x="1093470" y="1165860"/>
            <a:ext cx="10999470" cy="448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5378767"/>
            <a:ext cx="4067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6" y="1329372"/>
            <a:ext cx="4871427" cy="3166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926" y="4903460"/>
            <a:ext cx="924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Convert a 2D image into a set of curves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cs typeface="Arial" pitchFamily="34" charset="0"/>
              </a:rPr>
              <a:t>Semantic and shape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More compact than pixels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3800"/>
            <a:ext cx="602682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</a:t>
            </a:r>
            <a:r>
              <a:rPr lang="el-GR" dirty="0" smtClean="0"/>
              <a:t>σ</a:t>
            </a:r>
            <a:r>
              <a:rPr lang="en-US" dirty="0" smtClean="0"/>
              <a:t> (Gaussian Kernel Size)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331" y="830200"/>
            <a:ext cx="13171261" cy="4638335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167810" y="5468535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dirty="0">
                <a:latin typeface="Arial" charset="0"/>
              </a:rPr>
              <a:t>The choice of </a:t>
            </a:r>
            <a:r>
              <a:rPr lang="en-US" altLang="en-US" sz="2400" dirty="0">
                <a:latin typeface="Arial" charset="0"/>
                <a:sym typeface="Symbol" charset="2"/>
              </a:rPr>
              <a:t></a:t>
            </a:r>
            <a:r>
              <a:rPr lang="en-US" altLang="en-US" sz="2400" dirty="0">
                <a:latin typeface="Arial" charset="0"/>
              </a:rPr>
              <a:t> depends on desired behavior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>
                <a:latin typeface="Arial" charset="0"/>
              </a:rPr>
              <a:t>large </a:t>
            </a:r>
            <a:r>
              <a:rPr lang="en-US" altLang="en-US" sz="1800" dirty="0">
                <a:latin typeface="Arial" charset="0"/>
                <a:sym typeface="Symbol" charset="2"/>
              </a:rPr>
              <a:t></a:t>
            </a:r>
            <a:r>
              <a:rPr lang="en-US" altLang="en-US" sz="1800" dirty="0">
                <a:latin typeface="Arial" charset="0"/>
              </a:rPr>
              <a:t> detects large scale edges</a:t>
            </a:r>
          </a:p>
          <a:p>
            <a:pPr lvl="1" eaLnBrk="1" hangingPunct="1">
              <a:buFontTx/>
              <a:buChar char="•"/>
            </a:pPr>
            <a:r>
              <a:rPr lang="en-US" altLang="en-US" sz="1800" dirty="0">
                <a:latin typeface="Arial" charset="0"/>
              </a:rPr>
              <a:t>small </a:t>
            </a:r>
            <a:r>
              <a:rPr lang="en-US" altLang="en-US" sz="1800" dirty="0">
                <a:latin typeface="Arial" charset="0"/>
                <a:sym typeface="Symbol" charset="2"/>
              </a:rPr>
              <a:t></a:t>
            </a:r>
            <a:r>
              <a:rPr lang="en-US" altLang="en-US" sz="1800" dirty="0">
                <a:latin typeface="Arial" charset="0"/>
              </a:rPr>
              <a:t> detects fine features</a:t>
            </a:r>
          </a:p>
        </p:txBody>
      </p:sp>
    </p:spTree>
    <p:extLst>
      <p:ext uri="{BB962C8B-B14F-4D97-AF65-F5344CB8AC3E}">
        <p14:creationId xmlns:p14="http://schemas.microsoft.com/office/powerpoint/2010/main" val="8072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1236"/>
          <a:stretch/>
        </p:blipFill>
        <p:spPr>
          <a:xfrm>
            <a:off x="-1463675" y="-223521"/>
            <a:ext cx="14468792" cy="42144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High and Low Thresholds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" t="53003" r="-198" b="8233"/>
          <a:stretch/>
        </p:blipFill>
        <p:spPr>
          <a:xfrm>
            <a:off x="-1463675" y="3205479"/>
            <a:ext cx="14468792" cy="4214496"/>
          </a:xfrm>
          <a:prstGeom prst="rect">
            <a:avLst/>
          </a:prstGeom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387291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[0.4 0.8]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686376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[0.4 0.5]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9854610" y="373915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[0.2 0.5]</a:t>
            </a:r>
            <a:endParaRPr lang="en-US" altLang="en-US" sz="1800" b="1" dirty="0">
              <a:latin typeface="Arial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2910885" y="6001935"/>
            <a:ext cx="1384890" cy="50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 dirty="0" smtClean="0">
                <a:latin typeface="Arial" charset="0"/>
              </a:rPr>
              <a:t>[0.1 0.5]</a:t>
            </a:r>
            <a:endParaRPr lang="en-US" altLang="en-US" sz="18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Contour Detection and Image </a:t>
            </a:r>
            <a:r>
              <a:rPr lang="en-US" sz="2400" dirty="0" smtClean="0"/>
              <a:t>Segmentation Resources (Computer Vision Group in Berkeley)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5" y="2319337"/>
            <a:ext cx="116300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3973" y="5687544"/>
            <a:ext cx="1128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The basic idea is to examine the parameter space for lines, rather than the image spaces. </a:t>
            </a:r>
          </a:p>
        </p:txBody>
      </p:sp>
      <p:pic>
        <p:nvPicPr>
          <p:cNvPr id="5122" name="Picture 2" descr="Image result for I beam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4" y="1258810"/>
            <a:ext cx="41624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99" y="852412"/>
            <a:ext cx="6959701" cy="52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and Parameter Spaces</a:t>
            </a:r>
            <a:endParaRPr lang="en-US" dirty="0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7523163" y="15414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7523163" y="33702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7904163" y="18462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7980363" y="2874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8285163" y="27606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8513763" y="25320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8970963" y="23225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8742363" y="24558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9351963" y="2112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9504363" y="19224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>
            <a:off x="9732963" y="18462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960093"/>
              </p:ext>
            </p:extLst>
          </p:nvPr>
        </p:nvGraphicFramePr>
        <p:xfrm>
          <a:off x="9396414" y="1357314"/>
          <a:ext cx="1647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" name="Equation" r:id="rId3" imgW="749160" imgH="215640" progId="Equation.3">
                  <p:embed/>
                </p:oleObj>
              </mc:Choice>
              <mc:Fallback>
                <p:oleObj name="Equation" r:id="rId3" imgW="749160" imgH="215640" progId="Equation.3">
                  <p:embed/>
                  <p:pic>
                    <p:nvPicPr>
                      <p:cNvPr id="101378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6414" y="1357314"/>
                        <a:ext cx="1647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20237"/>
              </p:ext>
            </p:extLst>
          </p:nvPr>
        </p:nvGraphicFramePr>
        <p:xfrm>
          <a:off x="8742363" y="2532063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" name="Equation" r:id="rId5" imgW="457200" imgH="228600" progId="Equation.3">
                  <p:embed/>
                </p:oleObj>
              </mc:Choice>
              <mc:Fallback>
                <p:oleObj name="Equation" r:id="rId5" imgW="457200" imgH="228600" progId="Equation.3">
                  <p:embed/>
                  <p:pic>
                    <p:nvPicPr>
                      <p:cNvPr id="101378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2363" y="2532063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840280"/>
              </p:ext>
            </p:extLst>
          </p:nvPr>
        </p:nvGraphicFramePr>
        <p:xfrm>
          <a:off x="7370763" y="1236663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101378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763" y="1236663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467259"/>
              </p:ext>
            </p:extLst>
          </p:nvPr>
        </p:nvGraphicFramePr>
        <p:xfrm>
          <a:off x="10037763" y="3294063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1013785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7763" y="3294063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355600" y="1211263"/>
            <a:ext cx="182062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>
                <a:solidFill>
                  <a:srgbClr val="CC3300"/>
                </a:solidFill>
              </a:rPr>
              <a:t>Equation of Line: </a:t>
            </a:r>
          </a:p>
          <a:p>
            <a:endParaRPr lang="en-US" altLang="en-US" sz="1800" dirty="0">
              <a:solidFill>
                <a:srgbClr val="CC3300"/>
              </a:solidFill>
            </a:endParaRPr>
          </a:p>
          <a:p>
            <a:r>
              <a:rPr lang="en-US" altLang="en-US" sz="1800" dirty="0">
                <a:solidFill>
                  <a:srgbClr val="CC3300"/>
                </a:solidFill>
              </a:rPr>
              <a:t>Find:</a:t>
            </a:r>
          </a:p>
          <a:p>
            <a:endParaRPr lang="en-US" altLang="en-US" sz="1800" dirty="0">
              <a:solidFill>
                <a:srgbClr val="CC3300"/>
              </a:solidFill>
            </a:endParaRPr>
          </a:p>
          <a:p>
            <a:r>
              <a:rPr lang="en-US" altLang="en-US" sz="1800" dirty="0" smtClean="0">
                <a:solidFill>
                  <a:srgbClr val="CC3300"/>
                </a:solidFill>
              </a:rPr>
              <a:t>Consider </a:t>
            </a:r>
            <a:r>
              <a:rPr lang="en-US" altLang="en-US" sz="1800" dirty="0">
                <a:solidFill>
                  <a:srgbClr val="CC3300"/>
                </a:solidFill>
              </a:rPr>
              <a:t>point:</a:t>
            </a:r>
            <a:r>
              <a:rPr lang="en-US" altLang="en-US" sz="1800" dirty="0"/>
              <a:t>  </a:t>
            </a:r>
          </a:p>
        </p:txBody>
      </p:sp>
      <p:graphicFrame>
        <p:nvGraphicFramePr>
          <p:cNvPr id="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565488"/>
              </p:ext>
            </p:extLst>
          </p:nvPr>
        </p:nvGraphicFramePr>
        <p:xfrm>
          <a:off x="2244725" y="1222375"/>
          <a:ext cx="14795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" name="Equation" r:id="rId11" imgW="672840" imgH="177480" progId="Equation.3">
                  <p:embed/>
                </p:oleObj>
              </mc:Choice>
              <mc:Fallback>
                <p:oleObj name="Equation" r:id="rId11" imgW="672840" imgH="177480" progId="Equation.3">
                  <p:embed/>
                  <p:pic>
                    <p:nvPicPr>
                      <p:cNvPr id="1013787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1222375"/>
                        <a:ext cx="14795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991542"/>
              </p:ext>
            </p:extLst>
          </p:nvPr>
        </p:nvGraphicFramePr>
        <p:xfrm>
          <a:off x="1057275" y="1719263"/>
          <a:ext cx="865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" name="Equation" r:id="rId13" imgW="393480" imgH="203040" progId="Equation.3">
                  <p:embed/>
                </p:oleObj>
              </mc:Choice>
              <mc:Fallback>
                <p:oleObj name="Equation" r:id="rId13" imgW="393480" imgH="203040" progId="Equation.3">
                  <p:embed/>
                  <p:pic>
                    <p:nvPicPr>
                      <p:cNvPr id="1013788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1719263"/>
                        <a:ext cx="8651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467444"/>
              </p:ext>
            </p:extLst>
          </p:nvPr>
        </p:nvGraphicFramePr>
        <p:xfrm>
          <a:off x="2026208" y="2243138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" name="Equation" r:id="rId15" imgW="457200" imgH="228600" progId="Equation.3">
                  <p:embed/>
                </p:oleObj>
              </mc:Choice>
              <mc:Fallback>
                <p:oleObj name="Equation" r:id="rId15" imgW="457200" imgH="228600" progId="Equation.3">
                  <p:embed/>
                  <p:pic>
                    <p:nvPicPr>
                      <p:cNvPr id="101378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6208" y="2243138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35252"/>
              </p:ext>
            </p:extLst>
          </p:nvPr>
        </p:nvGraphicFramePr>
        <p:xfrm>
          <a:off x="990600" y="2868613"/>
          <a:ext cx="43005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" name="Equation" r:id="rId16" imgW="1955520" imgH="228600" progId="Equation.3">
                  <p:embed/>
                </p:oleObj>
              </mc:Choice>
              <mc:Fallback>
                <p:oleObj name="Equation" r:id="rId16" imgW="1955520" imgH="228600" progId="Equation.3">
                  <p:embed/>
                  <p:pic>
                    <p:nvPicPr>
                      <p:cNvPr id="101379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68613"/>
                        <a:ext cx="43005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Line 31"/>
          <p:cNvSpPr>
            <a:spLocks noChangeShapeType="1"/>
          </p:cNvSpPr>
          <p:nvPr/>
        </p:nvSpPr>
        <p:spPr bwMode="auto">
          <a:xfrm>
            <a:off x="7551738" y="43608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32"/>
          <p:cNvSpPr>
            <a:spLocks noChangeShapeType="1"/>
          </p:cNvSpPr>
          <p:nvPr/>
        </p:nvSpPr>
        <p:spPr bwMode="auto">
          <a:xfrm>
            <a:off x="7551738" y="61896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3"/>
          <p:cNvSpPr>
            <a:spLocks noChangeShapeType="1"/>
          </p:cNvSpPr>
          <p:nvPr/>
        </p:nvSpPr>
        <p:spPr bwMode="auto">
          <a:xfrm flipV="1">
            <a:off x="7932738" y="46656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Oval 38"/>
          <p:cNvSpPr>
            <a:spLocks noChangeArrowheads="1"/>
          </p:cNvSpPr>
          <p:nvPr/>
        </p:nvSpPr>
        <p:spPr bwMode="auto">
          <a:xfrm>
            <a:off x="8770938" y="52752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655169"/>
              </p:ext>
            </p:extLst>
          </p:nvPr>
        </p:nvGraphicFramePr>
        <p:xfrm>
          <a:off x="7370763" y="4083050"/>
          <a:ext cx="3651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" name="Equation" r:id="rId18" imgW="164880" imgH="139680" progId="Equation.3">
                  <p:embed/>
                </p:oleObj>
              </mc:Choice>
              <mc:Fallback>
                <p:oleObj name="Equation" r:id="rId18" imgW="164880" imgH="139680" progId="Equation.3">
                  <p:embed/>
                  <p:pic>
                    <p:nvPicPr>
                      <p:cNvPr id="1013804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0763" y="4083050"/>
                        <a:ext cx="3651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588847"/>
              </p:ext>
            </p:extLst>
          </p:nvPr>
        </p:nvGraphicFramePr>
        <p:xfrm>
          <a:off x="10080626" y="6113463"/>
          <a:ext cx="250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" name="Equation" r:id="rId20" imgW="114120" imgH="139680" progId="Equation.3">
                  <p:embed/>
                </p:oleObj>
              </mc:Choice>
              <mc:Fallback>
                <p:oleObj name="Equation" r:id="rId20" imgW="114120" imgH="139680" progId="Equation.3">
                  <p:embed/>
                  <p:pic>
                    <p:nvPicPr>
                      <p:cNvPr id="1013805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26" y="6113463"/>
                        <a:ext cx="25082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788492"/>
              </p:ext>
            </p:extLst>
          </p:nvPr>
        </p:nvGraphicFramePr>
        <p:xfrm>
          <a:off x="9677400" y="5491163"/>
          <a:ext cx="1033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" name="Equation" r:id="rId22" imgW="469800" imgH="215640" progId="Equation.3">
                  <p:embed/>
                </p:oleObj>
              </mc:Choice>
              <mc:Fallback>
                <p:oleObj name="Equation" r:id="rId22" imgW="469800" imgH="215640" progId="Equation.3">
                  <p:embed/>
                  <p:pic>
                    <p:nvPicPr>
                      <p:cNvPr id="1013806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77400" y="5491163"/>
                        <a:ext cx="10334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47"/>
          <p:cNvSpPr>
            <a:spLocks noChangeShapeType="1"/>
          </p:cNvSpPr>
          <p:nvPr/>
        </p:nvSpPr>
        <p:spPr bwMode="auto">
          <a:xfrm flipH="1" flipV="1">
            <a:off x="8008938" y="4665663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48"/>
          <p:cNvSpPr>
            <a:spLocks noChangeShapeType="1"/>
          </p:cNvSpPr>
          <p:nvPr/>
        </p:nvSpPr>
        <p:spPr bwMode="auto">
          <a:xfrm flipH="1" flipV="1">
            <a:off x="8770938" y="4284663"/>
            <a:ext cx="76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49"/>
          <p:cNvSpPr>
            <a:spLocks noChangeShapeType="1"/>
          </p:cNvSpPr>
          <p:nvPr/>
        </p:nvSpPr>
        <p:spPr bwMode="auto">
          <a:xfrm flipV="1">
            <a:off x="8313738" y="4360863"/>
            <a:ext cx="990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0"/>
          <p:cNvSpPr>
            <a:spLocks noChangeShapeType="1"/>
          </p:cNvSpPr>
          <p:nvPr/>
        </p:nvSpPr>
        <p:spPr bwMode="auto">
          <a:xfrm flipH="1" flipV="1">
            <a:off x="7856538" y="5275263"/>
            <a:ext cx="2057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51"/>
          <p:cNvSpPr>
            <a:spLocks noChangeShapeType="1"/>
          </p:cNvSpPr>
          <p:nvPr/>
        </p:nvSpPr>
        <p:spPr bwMode="auto">
          <a:xfrm flipH="1" flipV="1">
            <a:off x="9075738" y="5427663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52"/>
          <p:cNvSpPr txBox="1">
            <a:spLocks noChangeArrowheads="1"/>
          </p:cNvSpPr>
          <p:nvPr/>
        </p:nvSpPr>
        <p:spPr bwMode="auto">
          <a:xfrm>
            <a:off x="8088313" y="3462338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Image Space</a:t>
            </a:r>
          </a:p>
        </p:txBody>
      </p:sp>
      <p:sp>
        <p:nvSpPr>
          <p:cNvPr id="36" name="Text Box 53"/>
          <p:cNvSpPr txBox="1">
            <a:spLocks noChangeArrowheads="1"/>
          </p:cNvSpPr>
          <p:nvPr/>
        </p:nvSpPr>
        <p:spPr bwMode="auto">
          <a:xfrm>
            <a:off x="7932738" y="628173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Parameter Space</a:t>
            </a:r>
          </a:p>
        </p:txBody>
      </p:sp>
      <p:sp>
        <p:nvSpPr>
          <p:cNvPr id="37" name="Text Box 54"/>
          <p:cNvSpPr txBox="1">
            <a:spLocks noChangeArrowheads="1"/>
          </p:cNvSpPr>
          <p:nvPr/>
        </p:nvSpPr>
        <p:spPr bwMode="auto">
          <a:xfrm>
            <a:off x="496924" y="3494225"/>
            <a:ext cx="53371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Parameter space also called Hough Space</a:t>
            </a:r>
          </a:p>
        </p:txBody>
      </p:sp>
      <p:sp>
        <p:nvSpPr>
          <p:cNvPr id="38" name="Line 5"/>
          <p:cNvSpPr>
            <a:spLocks noChangeShapeType="1"/>
          </p:cNvSpPr>
          <p:nvPr/>
        </p:nvSpPr>
        <p:spPr bwMode="auto">
          <a:xfrm>
            <a:off x="496924" y="4665664"/>
            <a:ext cx="0" cy="13074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6"/>
          <p:cNvSpPr>
            <a:spLocks noChangeShapeType="1"/>
          </p:cNvSpPr>
          <p:nvPr/>
        </p:nvSpPr>
        <p:spPr bwMode="auto">
          <a:xfrm>
            <a:off x="496924" y="5973132"/>
            <a:ext cx="16793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680367"/>
              </p:ext>
            </p:extLst>
          </p:nvPr>
        </p:nvGraphicFramePr>
        <p:xfrm>
          <a:off x="169737" y="4412071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" name="Equation" r:id="rId7" imgW="139680" imgH="164880" progId="Equation.3">
                  <p:embed/>
                </p:oleObj>
              </mc:Choice>
              <mc:Fallback>
                <p:oleObj name="Equation" r:id="rId7" imgW="139680" imgH="164880" progId="Equation.3">
                  <p:embed/>
                  <p:pic>
                    <p:nvPicPr>
                      <p:cNvPr id="1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737" y="4412071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15422"/>
              </p:ext>
            </p:extLst>
          </p:nvPr>
        </p:nvGraphicFramePr>
        <p:xfrm>
          <a:off x="2222265" y="5896932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" name="Equation" r:id="rId9" imgW="126720" imgH="139680" progId="Equation.3">
                  <p:embed/>
                </p:oleObj>
              </mc:Choice>
              <mc:Fallback>
                <p:oleObj name="Equation" r:id="rId9" imgW="126720" imgH="139680" progId="Equation.3">
                  <p:embed/>
                  <p:pic>
                    <p:nvPicPr>
                      <p:cNvPr id="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265" y="5896932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52"/>
          <p:cNvSpPr txBox="1">
            <a:spLocks noChangeArrowheads="1"/>
          </p:cNvSpPr>
          <p:nvPr/>
        </p:nvSpPr>
        <p:spPr bwMode="auto">
          <a:xfrm>
            <a:off x="652499" y="6065207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Image Space</a:t>
            </a: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256884" y="531811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362491"/>
              </p:ext>
            </p:extLst>
          </p:nvPr>
        </p:nvGraphicFramePr>
        <p:xfrm>
          <a:off x="4183696" y="4352290"/>
          <a:ext cx="18145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" name="Equation" r:id="rId24" imgW="825480" imgH="228600" progId="Equation.3">
                  <p:embed/>
                </p:oleObj>
              </mc:Choice>
              <mc:Fallback>
                <p:oleObj name="Equation" r:id="rId24" imgW="825480" imgH="228600" progId="Equation.3">
                  <p:embed/>
                  <p:pic>
                    <p:nvPicPr>
                      <p:cNvPr id="2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3696" y="4352290"/>
                        <a:ext cx="181451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821194"/>
              </p:ext>
            </p:extLst>
          </p:nvPr>
        </p:nvGraphicFramePr>
        <p:xfrm>
          <a:off x="1256884" y="5477332"/>
          <a:ext cx="716857" cy="35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" name="Equation" r:id="rId15" imgW="457200" imgH="228600" progId="Equation.3">
                  <p:embed/>
                </p:oleObj>
              </mc:Choice>
              <mc:Fallback>
                <p:oleObj name="Equation" r:id="rId15" imgW="457200" imgH="228600" progId="Equation.3">
                  <p:embed/>
                  <p:pic>
                    <p:nvPicPr>
                      <p:cNvPr id="2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884" y="5477332"/>
                        <a:ext cx="716857" cy="35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3363409" y="4697729"/>
            <a:ext cx="0" cy="13074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6"/>
          <p:cNvSpPr>
            <a:spLocks noChangeShapeType="1"/>
          </p:cNvSpPr>
          <p:nvPr/>
        </p:nvSpPr>
        <p:spPr bwMode="auto">
          <a:xfrm>
            <a:off x="3363409" y="6005197"/>
            <a:ext cx="167930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313284"/>
              </p:ext>
            </p:extLst>
          </p:nvPr>
        </p:nvGraphicFramePr>
        <p:xfrm>
          <a:off x="3016601" y="4431233"/>
          <a:ext cx="36353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" name="Equation" r:id="rId26" imgW="164880" imgH="139680" progId="Equation.3">
                  <p:embed/>
                </p:oleObj>
              </mc:Choice>
              <mc:Fallback>
                <p:oleObj name="Equation" r:id="rId26" imgW="164880" imgH="139680" progId="Equation.3">
                  <p:embed/>
                  <p:pic>
                    <p:nvPicPr>
                      <p:cNvPr id="4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6601" y="4431233"/>
                        <a:ext cx="36353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460618"/>
              </p:ext>
            </p:extLst>
          </p:nvPr>
        </p:nvGraphicFramePr>
        <p:xfrm>
          <a:off x="5102225" y="5929313"/>
          <a:ext cx="252413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" name="Equation" r:id="rId28" imgW="114120" imgH="139680" progId="Equation.3">
                  <p:embed/>
                </p:oleObj>
              </mc:Choice>
              <mc:Fallback>
                <p:oleObj name="Equation" r:id="rId28" imgW="114120" imgH="139680" progId="Equation.3">
                  <p:embed/>
                  <p:pic>
                    <p:nvPicPr>
                      <p:cNvPr id="4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225" y="5929313"/>
                        <a:ext cx="252413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3343077" y="6161951"/>
            <a:ext cx="17678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 smtClean="0"/>
              <a:t>Parameter </a:t>
            </a:r>
            <a:r>
              <a:rPr lang="en-US" altLang="en-US" sz="1800" dirty="0"/>
              <a:t>Space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3140869" y="4853940"/>
            <a:ext cx="1690211" cy="12595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Line Detection by Hough Transform</a:t>
            </a:r>
            <a:endParaRPr lang="en-US" dirty="0"/>
          </a:p>
        </p:txBody>
      </p:sp>
      <p:sp>
        <p:nvSpPr>
          <p:cNvPr id="44" name="Text Box 170"/>
          <p:cNvSpPr txBox="1">
            <a:spLocks noChangeArrowheads="1"/>
          </p:cNvSpPr>
          <p:nvPr/>
        </p:nvSpPr>
        <p:spPr bwMode="auto">
          <a:xfrm>
            <a:off x="952500" y="1277938"/>
            <a:ext cx="4695825" cy="494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smtClean="0">
                <a:solidFill>
                  <a:srgbClr val="000000"/>
                </a:solidFill>
                <a:latin typeface="Arial" panose="020B0604020202020204" pitchFamily="34" charset="0"/>
              </a:rPr>
              <a:t>Algorithm: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Quantize Parameter Space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Create Accumulator Array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Set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For each image edge                  increment: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If              lies on the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t> Find local maxima in </a:t>
            </a:r>
          </a:p>
        </p:txBody>
      </p:sp>
      <p:graphicFrame>
        <p:nvGraphicFramePr>
          <p:cNvPr id="45" name="Object 1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945260"/>
              </p:ext>
            </p:extLst>
          </p:nvPr>
        </p:nvGraphicFramePr>
        <p:xfrm>
          <a:off x="3989388" y="1982788"/>
          <a:ext cx="865187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" name="Equation" r:id="rId3" imgW="393480" imgH="203040" progId="Equation.3">
                  <p:embed/>
                </p:oleObj>
              </mc:Choice>
              <mc:Fallback>
                <p:oleObj name="Equation" r:id="rId3" imgW="393480" imgH="203040" progId="Equation.3">
                  <p:embed/>
                  <p:pic>
                    <p:nvPicPr>
                      <p:cNvPr id="1015979" name="Object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9388" y="1982788"/>
                        <a:ext cx="865187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469414"/>
              </p:ext>
            </p:extLst>
          </p:nvPr>
        </p:nvGraphicFramePr>
        <p:xfrm>
          <a:off x="3863975" y="2519363"/>
          <a:ext cx="10890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" name="Equation" r:id="rId5" imgW="495000" imgH="203040" progId="Equation.3">
                  <p:embed/>
                </p:oleObj>
              </mc:Choice>
              <mc:Fallback>
                <p:oleObj name="Equation" r:id="rId5" imgW="495000" imgH="203040" progId="Equation.3">
                  <p:embed/>
                  <p:pic>
                    <p:nvPicPr>
                      <p:cNvPr id="1015980" name="Object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5" y="2519363"/>
                        <a:ext cx="10890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126832"/>
              </p:ext>
            </p:extLst>
          </p:nvPr>
        </p:nvGraphicFramePr>
        <p:xfrm>
          <a:off x="1619250" y="3078163"/>
          <a:ext cx="26257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" name="Equation" r:id="rId7" imgW="1193760" imgH="203040" progId="Equation.3">
                  <p:embed/>
                </p:oleObj>
              </mc:Choice>
              <mc:Fallback>
                <p:oleObj name="Equation" r:id="rId7" imgW="1193760" imgH="203040" progId="Equation.3">
                  <p:embed/>
                  <p:pic>
                    <p:nvPicPr>
                      <p:cNvPr id="1015981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078163"/>
                        <a:ext cx="26257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17470"/>
              </p:ext>
            </p:extLst>
          </p:nvPr>
        </p:nvGraphicFramePr>
        <p:xfrm>
          <a:off x="3406775" y="3600450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" name="Equation" r:id="rId9" imgW="457200" imgH="228600" progId="Equation.3">
                  <p:embed/>
                </p:oleObj>
              </mc:Choice>
              <mc:Fallback>
                <p:oleObj name="Equation" r:id="rId9" imgW="457200" imgH="228600" progId="Equation.3">
                  <p:embed/>
                  <p:pic>
                    <p:nvPicPr>
                      <p:cNvPr id="1015982" name="Object 1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3600450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460263"/>
              </p:ext>
            </p:extLst>
          </p:nvPr>
        </p:nvGraphicFramePr>
        <p:xfrm>
          <a:off x="1752600" y="4187825"/>
          <a:ext cx="27924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" name="Equation" r:id="rId11" imgW="1269720" imgH="203040" progId="Equation.3">
                  <p:embed/>
                </p:oleObj>
              </mc:Choice>
              <mc:Fallback>
                <p:oleObj name="Equation" r:id="rId11" imgW="1269720" imgH="203040" progId="Equation.3">
                  <p:embed/>
                  <p:pic>
                    <p:nvPicPr>
                      <p:cNvPr id="1015983" name="Object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87825"/>
                        <a:ext cx="279241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114023"/>
              </p:ext>
            </p:extLst>
          </p:nvPr>
        </p:nvGraphicFramePr>
        <p:xfrm>
          <a:off x="1301750" y="4725988"/>
          <a:ext cx="865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" name="Equation" r:id="rId13" imgW="393480" imgH="203040" progId="Equation.3">
                  <p:embed/>
                </p:oleObj>
              </mc:Choice>
              <mc:Fallback>
                <p:oleObj name="Equation" r:id="rId13" imgW="393480" imgH="203040" progId="Equation.3">
                  <p:embed/>
                  <p:pic>
                    <p:nvPicPr>
                      <p:cNvPr id="1015984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4725988"/>
                        <a:ext cx="8651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108412"/>
              </p:ext>
            </p:extLst>
          </p:nvPr>
        </p:nvGraphicFramePr>
        <p:xfrm>
          <a:off x="3297238" y="5821363"/>
          <a:ext cx="10890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" name="Equation" r:id="rId14" imgW="495000" imgH="203040" progId="Equation.3">
                  <p:embed/>
                </p:oleObj>
              </mc:Choice>
              <mc:Fallback>
                <p:oleObj name="Equation" r:id="rId14" imgW="495000" imgH="203040" progId="Equation.3">
                  <p:embed/>
                  <p:pic>
                    <p:nvPicPr>
                      <p:cNvPr id="1015985" name="Object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5821363"/>
                        <a:ext cx="10890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46111"/>
              </p:ext>
            </p:extLst>
          </p:nvPr>
        </p:nvGraphicFramePr>
        <p:xfrm>
          <a:off x="2516188" y="5276850"/>
          <a:ext cx="18145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" name="Equation" r:id="rId15" imgW="825480" imgH="228600" progId="Equation.3">
                  <p:embed/>
                </p:oleObj>
              </mc:Choice>
              <mc:Fallback>
                <p:oleObj name="Equation" r:id="rId15" imgW="825480" imgH="228600" progId="Equation.3">
                  <p:embed/>
                  <p:pic>
                    <p:nvPicPr>
                      <p:cNvPr id="1015986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5276850"/>
                        <a:ext cx="181451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Line 31"/>
          <p:cNvSpPr>
            <a:spLocks noChangeShapeType="1"/>
          </p:cNvSpPr>
          <p:nvPr/>
        </p:nvSpPr>
        <p:spPr bwMode="auto">
          <a:xfrm>
            <a:off x="7599363" y="127476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32"/>
          <p:cNvSpPr>
            <a:spLocks noChangeShapeType="1"/>
          </p:cNvSpPr>
          <p:nvPr/>
        </p:nvSpPr>
        <p:spPr bwMode="auto">
          <a:xfrm>
            <a:off x="7599363" y="310356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33"/>
          <p:cNvSpPr>
            <a:spLocks noChangeShapeType="1"/>
          </p:cNvSpPr>
          <p:nvPr/>
        </p:nvSpPr>
        <p:spPr bwMode="auto">
          <a:xfrm flipV="1">
            <a:off x="7980363" y="157956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8818563" y="218916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526562"/>
              </p:ext>
            </p:extLst>
          </p:nvPr>
        </p:nvGraphicFramePr>
        <p:xfrm>
          <a:off x="7418388" y="996950"/>
          <a:ext cx="36512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" name="Equation" r:id="rId17" imgW="164880" imgH="139680" progId="Equation.3">
                  <p:embed/>
                </p:oleObj>
              </mc:Choice>
              <mc:Fallback>
                <p:oleObj name="Equation" r:id="rId17" imgW="164880" imgH="139680" progId="Equation.3">
                  <p:embed/>
                  <p:pic>
                    <p:nvPicPr>
                      <p:cNvPr id="27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388" y="996950"/>
                        <a:ext cx="36512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141175"/>
              </p:ext>
            </p:extLst>
          </p:nvPr>
        </p:nvGraphicFramePr>
        <p:xfrm>
          <a:off x="10128251" y="3027363"/>
          <a:ext cx="25082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" name="Equation" r:id="rId19" imgW="114120" imgH="139680" progId="Equation.3">
                  <p:embed/>
                </p:oleObj>
              </mc:Choice>
              <mc:Fallback>
                <p:oleObj name="Equation" r:id="rId19" imgW="114120" imgH="139680" progId="Equation.3">
                  <p:embed/>
                  <p:pic>
                    <p:nvPicPr>
                      <p:cNvPr id="28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1" y="3027363"/>
                        <a:ext cx="25082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47878"/>
              </p:ext>
            </p:extLst>
          </p:nvPr>
        </p:nvGraphicFramePr>
        <p:xfrm>
          <a:off x="9725025" y="2405063"/>
          <a:ext cx="10334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" name="Equation" r:id="rId21" imgW="469800" imgH="215640" progId="Equation.3">
                  <p:embed/>
                </p:oleObj>
              </mc:Choice>
              <mc:Fallback>
                <p:oleObj name="Equation" r:id="rId21" imgW="469800" imgH="215640" progId="Equation.3">
                  <p:embed/>
                  <p:pic>
                    <p:nvPicPr>
                      <p:cNvPr id="29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5025" y="2405063"/>
                        <a:ext cx="10334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Line 47"/>
          <p:cNvSpPr>
            <a:spLocks noChangeShapeType="1"/>
          </p:cNvSpPr>
          <p:nvPr/>
        </p:nvSpPr>
        <p:spPr bwMode="auto">
          <a:xfrm flipH="1" flipV="1">
            <a:off x="8056563" y="1579563"/>
            <a:ext cx="1600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48"/>
          <p:cNvSpPr>
            <a:spLocks noChangeShapeType="1"/>
          </p:cNvSpPr>
          <p:nvPr/>
        </p:nvSpPr>
        <p:spPr bwMode="auto">
          <a:xfrm flipH="1" flipV="1">
            <a:off x="8818563" y="1198563"/>
            <a:ext cx="76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49"/>
          <p:cNvSpPr>
            <a:spLocks noChangeShapeType="1"/>
          </p:cNvSpPr>
          <p:nvPr/>
        </p:nvSpPr>
        <p:spPr bwMode="auto">
          <a:xfrm flipV="1">
            <a:off x="8361363" y="1274763"/>
            <a:ext cx="9906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Line 50"/>
          <p:cNvSpPr>
            <a:spLocks noChangeShapeType="1"/>
          </p:cNvSpPr>
          <p:nvPr/>
        </p:nvSpPr>
        <p:spPr bwMode="auto">
          <a:xfrm flipH="1" flipV="1">
            <a:off x="7904163" y="2189163"/>
            <a:ext cx="2057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51"/>
          <p:cNvSpPr>
            <a:spLocks noChangeShapeType="1"/>
          </p:cNvSpPr>
          <p:nvPr/>
        </p:nvSpPr>
        <p:spPr bwMode="auto">
          <a:xfrm flipH="1" flipV="1">
            <a:off x="9123363" y="2341563"/>
            <a:ext cx="6096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Text Box 53"/>
          <p:cNvSpPr txBox="1">
            <a:spLocks noChangeArrowheads="1"/>
          </p:cNvSpPr>
          <p:nvPr/>
        </p:nvSpPr>
        <p:spPr bwMode="auto">
          <a:xfrm>
            <a:off x="7980363" y="3195638"/>
            <a:ext cx="1962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Parameter Space</a:t>
            </a:r>
          </a:p>
        </p:txBody>
      </p:sp>
      <p:graphicFrame>
        <p:nvGraphicFramePr>
          <p:cNvPr id="66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28684"/>
              </p:ext>
            </p:extLst>
          </p:nvPr>
        </p:nvGraphicFramePr>
        <p:xfrm>
          <a:off x="7523163" y="3863660"/>
          <a:ext cx="2590800" cy="2743200"/>
        </p:xfrm>
        <a:graphic>
          <a:graphicData uri="http://schemas.openxmlformats.org/drawingml/2006/table">
            <a:tbl>
              <a:tblPr/>
              <a:tblGrid>
                <a:gridCol w="258763">
                  <a:extLst>
                    <a:ext uri="{9D8B030D-6E8A-4147-A177-3AD203B41FA5}">
                      <a16:colId xmlns:a16="http://schemas.microsoft.com/office/drawing/2014/main" val="2836757537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41660122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47400033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7837835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1448944243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1230340794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4087723174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029490097"/>
                    </a:ext>
                  </a:extLst>
                </a:gridCol>
                <a:gridCol w="258763">
                  <a:extLst>
                    <a:ext uri="{9D8B030D-6E8A-4147-A177-3AD203B41FA5}">
                      <a16:colId xmlns:a16="http://schemas.microsoft.com/office/drawing/2014/main" val="1302318496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val="787586077"/>
                    </a:ext>
                  </a:extLst>
                </a:gridCol>
              </a:tblGrid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547961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001931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60588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301357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119174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788253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007915"/>
                  </a:ext>
                </a:extLst>
              </a:tr>
              <a:tr h="269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041443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488699"/>
                  </a:ext>
                </a:extLst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192535"/>
                  </a:ext>
                </a:extLst>
              </a:tr>
            </a:tbl>
          </a:graphicData>
        </a:graphic>
      </p:graphicFrame>
      <p:graphicFrame>
        <p:nvGraphicFramePr>
          <p:cNvPr id="67" name="Object 1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035528"/>
              </p:ext>
            </p:extLst>
          </p:nvPr>
        </p:nvGraphicFramePr>
        <p:xfrm>
          <a:off x="10367964" y="4690746"/>
          <a:ext cx="10890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" name="Equation" r:id="rId23" imgW="495000" imgH="203040" progId="Equation.3">
                  <p:embed/>
                </p:oleObj>
              </mc:Choice>
              <mc:Fallback>
                <p:oleObj name="Equation" r:id="rId23" imgW="495000" imgH="203040" progId="Equation.3">
                  <p:embed/>
                  <p:pic>
                    <p:nvPicPr>
                      <p:cNvPr id="1015977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7964" y="4690746"/>
                        <a:ext cx="10890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8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Better Parameterization</a:t>
            </a:r>
            <a:endParaRPr lang="en-US" dirty="0"/>
          </a:p>
        </p:txBody>
      </p:sp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466725" y="1408113"/>
            <a:ext cx="4375150" cy="421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NOTE:	</a:t>
            </a:r>
          </a:p>
          <a:p>
            <a:endParaRPr lang="en-US" altLang="en-US" sz="1800" dirty="0"/>
          </a:p>
          <a:p>
            <a:r>
              <a:rPr lang="en-US" altLang="en-US" sz="1800" dirty="0"/>
              <a:t>	Large Accumulator</a:t>
            </a:r>
          </a:p>
          <a:p>
            <a:endParaRPr lang="en-US" altLang="en-US" sz="1800" dirty="0"/>
          </a:p>
          <a:p>
            <a:r>
              <a:rPr lang="en-US" altLang="en-US" sz="1800" dirty="0"/>
              <a:t>	More memory and computations</a:t>
            </a:r>
          </a:p>
          <a:p>
            <a:endParaRPr lang="en-US" altLang="en-US" sz="1800" dirty="0"/>
          </a:p>
          <a:p>
            <a:r>
              <a:rPr lang="en-US" altLang="en-US" sz="1800" dirty="0"/>
              <a:t>Improvement:</a:t>
            </a:r>
          </a:p>
          <a:p>
            <a:endParaRPr lang="en-US" altLang="en-US" sz="1800" dirty="0"/>
          </a:p>
          <a:p>
            <a:r>
              <a:rPr lang="en-US" altLang="en-US" sz="1800" dirty="0"/>
              <a:t>	Line equation: </a:t>
            </a:r>
          </a:p>
          <a:p>
            <a:endParaRPr lang="en-US" altLang="en-US" sz="1800" dirty="0"/>
          </a:p>
          <a:p>
            <a:r>
              <a:rPr lang="en-US" altLang="en-US" sz="1800" dirty="0"/>
              <a:t>	Here</a:t>
            </a:r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r>
              <a:rPr lang="en-US" altLang="en-US" sz="1800" dirty="0"/>
              <a:t>Given points 	          find</a:t>
            </a:r>
          </a:p>
        </p:txBody>
      </p:sp>
      <p:graphicFrame>
        <p:nvGraphicFramePr>
          <p:cNvPr id="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526161"/>
              </p:ext>
            </p:extLst>
          </p:nvPr>
        </p:nvGraphicFramePr>
        <p:xfrm>
          <a:off x="1549400" y="1447800"/>
          <a:ext cx="17303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Equation" r:id="rId3" imgW="787320" imgH="164880" progId="Equation.3">
                  <p:embed/>
                </p:oleObj>
              </mc:Choice>
              <mc:Fallback>
                <p:oleObj name="Equation" r:id="rId3" imgW="787320" imgH="164880" progId="Equation.3">
                  <p:embed/>
                  <p:pic>
                    <p:nvPicPr>
                      <p:cNvPr id="101788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447800"/>
                        <a:ext cx="17303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59379"/>
              </p:ext>
            </p:extLst>
          </p:nvPr>
        </p:nvGraphicFramePr>
        <p:xfrm>
          <a:off x="3001963" y="3533775"/>
          <a:ext cx="270986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Equation" r:id="rId5" imgW="1231560" imgH="203040" progId="Equation.3">
                  <p:embed/>
                </p:oleObj>
              </mc:Choice>
              <mc:Fallback>
                <p:oleObj name="Equation" r:id="rId5" imgW="1231560" imgH="203040" progId="Equation.3">
                  <p:embed/>
                  <p:pic>
                    <p:nvPicPr>
                      <p:cNvPr id="101788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3533775"/>
                        <a:ext cx="270986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253344"/>
              </p:ext>
            </p:extLst>
          </p:nvPr>
        </p:nvGraphicFramePr>
        <p:xfrm>
          <a:off x="2540000" y="4114800"/>
          <a:ext cx="1704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Equation" r:id="rId7" imgW="774360" imgH="431640" progId="Equation.3">
                  <p:embed/>
                </p:oleObj>
              </mc:Choice>
              <mc:Fallback>
                <p:oleObj name="Equation" r:id="rId7" imgW="774360" imgH="431640" progId="Equation.3">
                  <p:embed/>
                  <p:pic>
                    <p:nvPicPr>
                      <p:cNvPr id="101788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0" y="4114800"/>
                        <a:ext cx="1704975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1905000" y="3052763"/>
            <a:ext cx="2995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/>
              <a:t>(Finite Accumulator Array Size)</a:t>
            </a:r>
          </a:p>
        </p:txBody>
      </p:sp>
      <p:graphicFrame>
        <p:nvGraphicFramePr>
          <p:cNvPr id="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559605"/>
              </p:ext>
            </p:extLst>
          </p:nvPr>
        </p:nvGraphicFramePr>
        <p:xfrm>
          <a:off x="1916113" y="5184775"/>
          <a:ext cx="10048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Equation" r:id="rId9" imgW="457200" imgH="228600" progId="Equation.3">
                  <p:embed/>
                </p:oleObj>
              </mc:Choice>
              <mc:Fallback>
                <p:oleObj name="Equation" r:id="rId9" imgW="457200" imgH="228600" progId="Equation.3">
                  <p:embed/>
                  <p:pic>
                    <p:nvPicPr>
                      <p:cNvPr id="101788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5184775"/>
                        <a:ext cx="100488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596889"/>
              </p:ext>
            </p:extLst>
          </p:nvPr>
        </p:nvGraphicFramePr>
        <p:xfrm>
          <a:off x="3524250" y="5216525"/>
          <a:ext cx="8651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" name="Equation" r:id="rId11" imgW="393480" imgH="203040" progId="Equation.3">
                  <p:embed/>
                </p:oleObj>
              </mc:Choice>
              <mc:Fallback>
                <p:oleObj name="Equation" r:id="rId11" imgW="393480" imgH="203040" progId="Equation.3">
                  <p:embed/>
                  <p:pic>
                    <p:nvPicPr>
                      <p:cNvPr id="101788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250" y="5216525"/>
                        <a:ext cx="86518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53"/>
          <p:cNvSpPr txBox="1">
            <a:spLocks noChangeArrowheads="1"/>
          </p:cNvSpPr>
          <p:nvPr/>
        </p:nvSpPr>
        <p:spPr bwMode="auto">
          <a:xfrm>
            <a:off x="2203450" y="5991225"/>
            <a:ext cx="2770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Hough Space Sinusoid</a:t>
            </a:r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>
            <a:off x="7564438" y="15986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31"/>
          <p:cNvSpPr>
            <a:spLocks noChangeShapeType="1"/>
          </p:cNvSpPr>
          <p:nvPr/>
        </p:nvSpPr>
        <p:spPr bwMode="auto">
          <a:xfrm>
            <a:off x="7564438" y="342741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 flipV="1">
            <a:off x="7945438" y="1903413"/>
            <a:ext cx="1981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Oval 33"/>
          <p:cNvSpPr>
            <a:spLocks noChangeArrowheads="1"/>
          </p:cNvSpPr>
          <p:nvPr/>
        </p:nvSpPr>
        <p:spPr bwMode="auto">
          <a:xfrm>
            <a:off x="8021638" y="29321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8326438" y="28178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35"/>
          <p:cNvSpPr>
            <a:spLocks noChangeArrowheads="1"/>
          </p:cNvSpPr>
          <p:nvPr/>
        </p:nvSpPr>
        <p:spPr bwMode="auto">
          <a:xfrm>
            <a:off x="8555038" y="25892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36"/>
          <p:cNvSpPr>
            <a:spLocks noChangeArrowheads="1"/>
          </p:cNvSpPr>
          <p:nvPr/>
        </p:nvSpPr>
        <p:spPr bwMode="auto">
          <a:xfrm>
            <a:off x="9012238" y="23796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8783638" y="2513013"/>
            <a:ext cx="76200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38"/>
          <p:cNvSpPr>
            <a:spLocks noChangeArrowheads="1"/>
          </p:cNvSpPr>
          <p:nvPr/>
        </p:nvSpPr>
        <p:spPr bwMode="auto">
          <a:xfrm>
            <a:off x="9393238" y="21701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39"/>
          <p:cNvSpPr>
            <a:spLocks noChangeArrowheads="1"/>
          </p:cNvSpPr>
          <p:nvPr/>
        </p:nvSpPr>
        <p:spPr bwMode="auto">
          <a:xfrm>
            <a:off x="9545638" y="19796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40"/>
          <p:cNvSpPr>
            <a:spLocks noChangeArrowheads="1"/>
          </p:cNvSpPr>
          <p:nvPr/>
        </p:nvSpPr>
        <p:spPr bwMode="auto">
          <a:xfrm>
            <a:off x="9774238" y="190341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069196"/>
              </p:ext>
            </p:extLst>
          </p:nvPr>
        </p:nvGraphicFramePr>
        <p:xfrm>
          <a:off x="7900988" y="1905000"/>
          <a:ext cx="1004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" name="Equation" r:id="rId13" imgW="457200" imgH="228600" progId="Equation.3">
                  <p:embed/>
                </p:oleObj>
              </mc:Choice>
              <mc:Fallback>
                <p:oleObj name="Equation" r:id="rId13" imgW="457200" imgH="228600" progId="Equation.3">
                  <p:embed/>
                  <p:pic>
                    <p:nvPicPr>
                      <p:cNvPr id="1017898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0988" y="1905000"/>
                        <a:ext cx="10048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76958"/>
              </p:ext>
            </p:extLst>
          </p:nvPr>
        </p:nvGraphicFramePr>
        <p:xfrm>
          <a:off x="7412038" y="1293813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" name="Equation" r:id="rId14" imgW="139680" imgH="164880" progId="Equation.3">
                  <p:embed/>
                </p:oleObj>
              </mc:Choice>
              <mc:Fallback>
                <p:oleObj name="Equation" r:id="rId14" imgW="139680" imgH="164880" progId="Equation.3">
                  <p:embed/>
                  <p:pic>
                    <p:nvPicPr>
                      <p:cNvPr id="101789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293813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98886"/>
              </p:ext>
            </p:extLst>
          </p:nvPr>
        </p:nvGraphicFramePr>
        <p:xfrm>
          <a:off x="10079038" y="3351213"/>
          <a:ext cx="2794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Equation" r:id="rId16" imgW="126720" imgH="139680" progId="Equation.3">
                  <p:embed/>
                </p:oleObj>
              </mc:Choice>
              <mc:Fallback>
                <p:oleObj name="Equation" r:id="rId16" imgW="126720" imgH="139680" progId="Equation.3">
                  <p:embed/>
                  <p:pic>
                    <p:nvPicPr>
                      <p:cNvPr id="101790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9038" y="3351213"/>
                        <a:ext cx="2794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5"/>
          <p:cNvSpPr txBox="1">
            <a:spLocks noChangeArrowheads="1"/>
          </p:cNvSpPr>
          <p:nvPr/>
        </p:nvSpPr>
        <p:spPr bwMode="auto">
          <a:xfrm>
            <a:off x="8129588" y="3519488"/>
            <a:ext cx="1530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Image Space</a:t>
            </a:r>
          </a:p>
        </p:txBody>
      </p:sp>
      <p:sp>
        <p:nvSpPr>
          <p:cNvPr id="29" name="Line 46"/>
          <p:cNvSpPr>
            <a:spLocks noChangeShapeType="1"/>
          </p:cNvSpPr>
          <p:nvPr/>
        </p:nvSpPr>
        <p:spPr bwMode="auto">
          <a:xfrm>
            <a:off x="7596188" y="43418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7596188" y="6170613"/>
            <a:ext cx="2438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623574"/>
              </p:ext>
            </p:extLst>
          </p:nvPr>
        </p:nvGraphicFramePr>
        <p:xfrm>
          <a:off x="7429501" y="4037013"/>
          <a:ext cx="3365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Equation" r:id="rId18" imgW="152280" imgH="164880" progId="Equation.3">
                  <p:embed/>
                </p:oleObj>
              </mc:Choice>
              <mc:Fallback>
                <p:oleObj name="Equation" r:id="rId18" imgW="152280" imgH="164880" progId="Equation.3">
                  <p:embed/>
                  <p:pic>
                    <p:nvPicPr>
                      <p:cNvPr id="1017904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1" y="4037013"/>
                        <a:ext cx="3365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690691"/>
              </p:ext>
            </p:extLst>
          </p:nvPr>
        </p:nvGraphicFramePr>
        <p:xfrm>
          <a:off x="10110788" y="6053138"/>
          <a:ext cx="2794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Equation" r:id="rId20" imgW="126720" imgH="177480" progId="Equation.3">
                  <p:embed/>
                </p:oleObj>
              </mc:Choice>
              <mc:Fallback>
                <p:oleObj name="Equation" r:id="rId20" imgW="126720" imgH="177480" progId="Equation.3">
                  <p:embed/>
                  <p:pic>
                    <p:nvPicPr>
                      <p:cNvPr id="1017905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0788" y="6053138"/>
                        <a:ext cx="2794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50"/>
          <p:cNvSpPr txBox="1">
            <a:spLocks noChangeArrowheads="1"/>
          </p:cNvSpPr>
          <p:nvPr/>
        </p:nvSpPr>
        <p:spPr bwMode="auto">
          <a:xfrm>
            <a:off x="8161338" y="6262688"/>
            <a:ext cx="156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Hough Space</a:t>
            </a:r>
          </a:p>
        </p:txBody>
      </p:sp>
      <p:sp>
        <p:nvSpPr>
          <p:cNvPr id="34" name="Freeform 51"/>
          <p:cNvSpPr>
            <a:spLocks/>
          </p:cNvSpPr>
          <p:nvPr/>
        </p:nvSpPr>
        <p:spPr bwMode="auto">
          <a:xfrm>
            <a:off x="8739188" y="2438400"/>
            <a:ext cx="469900" cy="2438400"/>
          </a:xfrm>
          <a:custGeom>
            <a:avLst/>
            <a:gdLst>
              <a:gd name="T0" fmla="*/ 48 w 296"/>
              <a:gd name="T1" fmla="*/ 96 h 1536"/>
              <a:gd name="T2" fmla="*/ 288 w 296"/>
              <a:gd name="T3" fmla="*/ 240 h 1536"/>
              <a:gd name="T4" fmla="*/ 0 w 296"/>
              <a:gd name="T5" fmla="*/ 1536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6" h="1536">
                <a:moveTo>
                  <a:pt x="48" y="96"/>
                </a:moveTo>
                <a:cubicBezTo>
                  <a:pt x="172" y="48"/>
                  <a:pt x="296" y="0"/>
                  <a:pt x="288" y="240"/>
                </a:cubicBezTo>
                <a:cubicBezTo>
                  <a:pt x="280" y="480"/>
                  <a:pt x="48" y="1328"/>
                  <a:pt x="0" y="153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52"/>
          <p:cNvSpPr txBox="1">
            <a:spLocks noChangeArrowheads="1"/>
          </p:cNvSpPr>
          <p:nvPr/>
        </p:nvSpPr>
        <p:spPr bwMode="auto">
          <a:xfrm>
            <a:off x="8609013" y="4957763"/>
            <a:ext cx="409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1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Hough Transform Demo</a:t>
            </a:r>
            <a:endParaRPr lang="en-US" dirty="0"/>
          </a:p>
        </p:txBody>
      </p:sp>
      <p:pic>
        <p:nvPicPr>
          <p:cNvPr id="3" name="hough_trans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7288"/>
            <a:ext cx="12192000" cy="52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622" y="1114801"/>
            <a:ext cx="4105358" cy="548411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Line Passing Through Three Dots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364"/>
            <a:ext cx="7604454" cy="2553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6500"/>
            <a:ext cx="7618021" cy="2558150"/>
          </a:xfrm>
          <a:prstGeom prst="rect">
            <a:avLst/>
          </a:prstGeom>
        </p:spPr>
      </p:pic>
      <p:sp>
        <p:nvSpPr>
          <p:cNvPr id="21" name="Text Box 53"/>
          <p:cNvSpPr txBox="1">
            <a:spLocks noChangeArrowheads="1"/>
          </p:cNvSpPr>
          <p:nvPr/>
        </p:nvSpPr>
        <p:spPr bwMode="auto">
          <a:xfrm>
            <a:off x="10631170" y="2340677"/>
            <a:ext cx="6960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smtClean="0">
                <a:solidFill>
                  <a:srgbClr val="FF0000"/>
                </a:solidFill>
              </a:rPr>
              <a:t>-70°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 Box 53"/>
          <p:cNvSpPr txBox="1">
            <a:spLocks noChangeArrowheads="1"/>
          </p:cNvSpPr>
          <p:nvPr/>
        </p:nvSpPr>
        <p:spPr bwMode="auto">
          <a:xfrm>
            <a:off x="10725747" y="5067730"/>
            <a:ext cx="6014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dirty="0" smtClean="0">
                <a:solidFill>
                  <a:srgbClr val="FF0000"/>
                </a:solidFill>
              </a:rPr>
              <a:t>60°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9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Line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145" y="1095749"/>
            <a:ext cx="7453066" cy="5600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545"/>
          <a:stretch/>
        </p:blipFill>
        <p:spPr>
          <a:xfrm>
            <a:off x="241300" y="2734425"/>
            <a:ext cx="5575501" cy="2113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64658" y="5079652"/>
            <a:ext cx="6867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Peak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5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Origin of Edges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069551"/>
            <a:ext cx="5551647" cy="28958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900" y="952749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Surface </a:t>
            </a:r>
            <a:r>
              <a:rPr lang="en-US" sz="2000" b="1" dirty="0">
                <a:cs typeface="Arial" pitchFamily="34" charset="0"/>
              </a:rPr>
              <a:t>normal discontinuity</a:t>
            </a:r>
            <a:endParaRPr lang="en-US" sz="2000" b="1" dirty="0" smtClean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8900" y="2845723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Arial" pitchFamily="34" charset="0"/>
              </a:rPr>
              <a:t>Material discontinuity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38900" y="4830295"/>
            <a:ext cx="5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Arial" pitchFamily="34" charset="0"/>
              </a:rPr>
              <a:t>Lighting </a:t>
            </a:r>
            <a:r>
              <a:rPr lang="en-US" sz="2000" b="1" dirty="0" smtClean="0">
                <a:cs typeface="Arial" pitchFamily="34" charset="0"/>
              </a:rPr>
              <a:t>discontinuity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2040" b="35221"/>
          <a:stretch/>
        </p:blipFill>
        <p:spPr>
          <a:xfrm>
            <a:off x="5908574" y="1352859"/>
            <a:ext cx="5575501" cy="13716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32039" b="32493"/>
          <a:stretch/>
        </p:blipFill>
        <p:spPr>
          <a:xfrm>
            <a:off x="5908574" y="3300171"/>
            <a:ext cx="5575501" cy="1485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574" y="3891370"/>
            <a:ext cx="5575501" cy="418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434" y="3965389"/>
            <a:ext cx="3898899" cy="25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Mechanics of the Hough Transform</a:t>
            </a:r>
            <a:endParaRPr 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52425" y="1333500"/>
            <a:ext cx="5032248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4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Difficulties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how big should the cells be? (too big, and we merge quite different lines; too small, and noise causes lines to be missed)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4150" y="1409700"/>
            <a:ext cx="48387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4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How many lines?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Count the peaks in the Hough array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Treat adjacent peaks as a single peak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Which points belong to each line?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Search for points close to the line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latin typeface="+mn-lt"/>
              </a:rPr>
              <a:t>Solve again for line and iterate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99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3" y="1072277"/>
            <a:ext cx="68672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Narasimhan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Gordon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Wetzstein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Noah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Snavely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L.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Fei-Fei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D.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Frosyth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James Hayes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Yacov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Hel-Or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Characterizing Edge by Differentiation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299" y="1257300"/>
            <a:ext cx="1138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itchFamily="34" charset="0"/>
              </a:rPr>
              <a:t>An edge is a place of rapid change in the image intensity function in a single direction.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541" y="2285386"/>
            <a:ext cx="12432565" cy="3131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3186" y="5412435"/>
            <a:ext cx="265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Image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9030" y="5227770"/>
            <a:ext cx="265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Intensity function </a:t>
            </a:r>
          </a:p>
          <a:p>
            <a:pPr algn="ctr"/>
            <a:r>
              <a:rPr lang="en-US" sz="2400" b="1" dirty="0" smtClean="0">
                <a:cs typeface="Arial" pitchFamily="34" charset="0"/>
              </a:rPr>
              <a:t>along a red 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92252" y="5412435"/>
            <a:ext cx="2656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First derivative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079982" y="3677713"/>
            <a:ext cx="577516" cy="3465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079982" y="4138299"/>
                <a:ext cx="581506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982" y="4138299"/>
                <a:ext cx="581506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820016" y="3998300"/>
            <a:ext cx="325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cs typeface="Arial" pitchFamily="34" charset="0"/>
              </a:rPr>
              <a:t>Edges correspond to extrema of derivative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616" y="6277635"/>
            <a:ext cx="325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Corner?</a:t>
            </a:r>
          </a:p>
        </p:txBody>
      </p:sp>
    </p:spTree>
    <p:extLst>
      <p:ext uri="{BB962C8B-B14F-4D97-AF65-F5344CB8AC3E}">
        <p14:creationId xmlns:p14="http://schemas.microsoft.com/office/powerpoint/2010/main" val="62071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267" y="1312333"/>
                <a:ext cx="101176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How can we differentiate a digital image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?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7" y="1312333"/>
                <a:ext cx="10117666" cy="830997"/>
              </a:xfrm>
              <a:prstGeom prst="rect">
                <a:avLst/>
              </a:prstGeom>
              <a:blipFill>
                <a:blip r:embed="rId2"/>
                <a:stretch>
                  <a:fillRect l="-904" t="-5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0267" y="1964266"/>
            <a:ext cx="10117666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Option 1: Reconstruct a continuous image, f, then compute the derivative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Option 2: Take discrete derivative (finite difference)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05172" y="3391746"/>
                <a:ext cx="6599435" cy="105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𝜕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+1,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[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]</m:t>
                      </m:r>
                    </m:oMath>
                  </m:oMathPara>
                </a14:m>
                <a:endParaRPr lang="en-US" sz="3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172" y="3391746"/>
                <a:ext cx="6599435" cy="1053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71825" y="4483946"/>
                <a:ext cx="19208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pixel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825" y="4483946"/>
                <a:ext cx="1920847" cy="430887"/>
              </a:xfrm>
              <a:prstGeom prst="rect">
                <a:avLst/>
              </a:prstGeom>
              <a:blipFill>
                <a:blip r:embed="rId4"/>
                <a:stretch>
                  <a:fillRect t="-25714" r="-952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06288"/>
              </p:ext>
            </p:extLst>
          </p:nvPr>
        </p:nvGraphicFramePr>
        <p:xfrm>
          <a:off x="1408174" y="5110691"/>
          <a:ext cx="128740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34">
                  <a:extLst>
                    <a:ext uri="{9D8B030D-6E8A-4147-A177-3AD203B41FA5}">
                      <a16:colId xmlns:a16="http://schemas.microsoft.com/office/drawing/2014/main" val="4280669457"/>
                    </a:ext>
                  </a:extLst>
                </a:gridCol>
                <a:gridCol w="429134">
                  <a:extLst>
                    <a:ext uri="{9D8B030D-6E8A-4147-A177-3AD203B41FA5}">
                      <a16:colId xmlns:a16="http://schemas.microsoft.com/office/drawing/2014/main" val="1274761740"/>
                    </a:ext>
                  </a:extLst>
                </a:gridCol>
                <a:gridCol w="429134">
                  <a:extLst>
                    <a:ext uri="{9D8B030D-6E8A-4147-A177-3AD203B41FA5}">
                      <a16:colId xmlns:a16="http://schemas.microsoft.com/office/drawing/2014/main" val="3879097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461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69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65353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086101" y="5471668"/>
            <a:ext cx="1011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How would you implement this as a kernel?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5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Gradient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0267" y="1183216"/>
            <a:ext cx="1011766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of an image: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2300" y="1190748"/>
                <a:ext cx="146219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1190748"/>
                <a:ext cx="1462195" cy="616387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0267" y="3235325"/>
            <a:ext cx="101176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points in the direction of most rapid increase in intensity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gradient direction is given by </a:t>
            </a:r>
          </a:p>
          <a:p>
            <a:pPr>
              <a:lnSpc>
                <a:spcPct val="150000"/>
              </a:lnSpc>
            </a:pP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The edge strength is given by the gradient magnitude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65298" y="3975845"/>
                <a:ext cx="2807050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98" y="3975845"/>
                <a:ext cx="2807050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16550" y="5588542"/>
                <a:ext cx="3487108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𝑌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50" y="5588542"/>
                <a:ext cx="3487108" cy="10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22300" y="2105181"/>
            <a:ext cx="609600" cy="9080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28000" y="2105181"/>
            <a:ext cx="1193800" cy="90805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84650" y="2105181"/>
            <a:ext cx="1149350" cy="51101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51752" y="2308006"/>
                <a:ext cx="132882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752" y="2308006"/>
                <a:ext cx="1328825" cy="616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65298" y="2308006"/>
                <a:ext cx="129035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298" y="2308006"/>
                <a:ext cx="1290353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826835" y="2308006"/>
                <a:ext cx="1462195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835" y="2308006"/>
                <a:ext cx="1462195" cy="616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8" idx="1"/>
          </p:cNvCxnSpPr>
          <p:nvPr/>
        </p:nvCxnSpPr>
        <p:spPr>
          <a:xfrm>
            <a:off x="622300" y="2559206"/>
            <a:ext cx="876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725247" y="2105337"/>
            <a:ext cx="0" cy="819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697913" y="2133678"/>
            <a:ext cx="623887" cy="4255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1" idx="3"/>
          </p:cNvCxnSpPr>
          <p:nvPr/>
        </p:nvCxnSpPr>
        <p:spPr>
          <a:xfrm>
            <a:off x="8697913" y="2559206"/>
            <a:ext cx="623887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903658" y="2559206"/>
                <a:ext cx="200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658" y="2559206"/>
                <a:ext cx="200696" cy="276999"/>
              </a:xfrm>
              <a:prstGeom prst="rect">
                <a:avLst/>
              </a:prstGeom>
              <a:blipFill>
                <a:blip r:embed="rId8"/>
                <a:stretch>
                  <a:fillRect l="-28125" r="-2187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7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Image Gradient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54" y="547153"/>
            <a:ext cx="10938886" cy="62970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3264812"/>
                <a:ext cx="328675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40" y="3264812"/>
                <a:ext cx="3322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45640" y="6160412"/>
                <a:ext cx="32867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/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40" y="6160412"/>
                <a:ext cx="328675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28230" y="6160412"/>
                <a:ext cx="2068451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𝜵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𝒇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𝒙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𝒇</m:t>
                                      </m:r>
                                    </m:num>
                                    <m:den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𝝏</m:t>
                                      </m:r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𝒀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230" y="6160412"/>
                <a:ext cx="2068451" cy="636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Intensity Changes on an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13" y="1703950"/>
            <a:ext cx="12411425" cy="390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8107</TotalTime>
  <Words>940</Words>
  <Application>Microsoft Office PowerPoint</Application>
  <PresentationFormat>Widescreen</PresentationFormat>
  <Paragraphs>263</Paragraphs>
  <Slides>41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Cambria Math</vt:lpstr>
      <vt:lpstr>Georgia</vt:lpstr>
      <vt:lpstr>Impact</vt:lpstr>
      <vt:lpstr>Symbol</vt:lpstr>
      <vt:lpstr>Wingdings</vt:lpstr>
      <vt:lpstr>Uwaterloo_Theme</vt:lpstr>
      <vt:lpstr>Uwaterloo</vt:lpstr>
      <vt:lpstr>Visio</vt:lpstr>
      <vt:lpstr>Equation</vt:lpstr>
      <vt:lpstr>Microsoft Equation 3.0</vt:lpstr>
      <vt:lpstr>Edge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289</cp:revision>
  <dcterms:created xsi:type="dcterms:W3CDTF">2018-10-10T19:11:49Z</dcterms:created>
  <dcterms:modified xsi:type="dcterms:W3CDTF">2019-03-01T12:37:35Z</dcterms:modified>
</cp:coreProperties>
</file>